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85" r:id="rId4"/>
    <p:sldId id="590" r:id="rId5"/>
    <p:sldId id="586" r:id="rId6"/>
    <p:sldId id="588" r:id="rId7"/>
    <p:sldId id="593" r:id="rId8"/>
    <p:sldId id="587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866CA6"/>
    <a:srgbClr val="0000FF"/>
    <a:srgbClr val="00B050"/>
    <a:srgbClr val="9467BD"/>
    <a:srgbClr val="D62627"/>
    <a:srgbClr val="1F77B4"/>
    <a:srgbClr val="FF7F0C"/>
    <a:srgbClr val="2CA02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2024/2/21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system identification (BSI)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2022. 02. 21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00909" y="1036710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Multi-channel CTF least mean square (MCCTFLMS)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683081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MCCTFLMS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6198D85-C7EC-4BBB-A60A-453A9BDA22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887608"/>
              </p:ext>
            </p:extLst>
          </p:nvPr>
        </p:nvGraphicFramePr>
        <p:xfrm>
          <a:off x="374748" y="694162"/>
          <a:ext cx="5816600" cy="648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name="Equation" r:id="rId3" imgW="3187440" imgH="3555720" progId="Equation.DSMT4">
                  <p:embed/>
                </p:oleObj>
              </mc:Choice>
              <mc:Fallback>
                <p:oleObj name="Equation" r:id="rId3" imgW="3187440" imgH="355572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4748" y="694162"/>
                        <a:ext cx="5816600" cy="6484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5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683081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MCCTFLMS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6198D85-C7EC-4BBB-A60A-453A9BDA22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401077"/>
              </p:ext>
            </p:extLst>
          </p:nvPr>
        </p:nvGraphicFramePr>
        <p:xfrm>
          <a:off x="575841" y="1146887"/>
          <a:ext cx="4303713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3" imgW="2463480" imgH="2489040" progId="Equation.DSMT4">
                  <p:embed/>
                </p:oleObj>
              </mc:Choice>
              <mc:Fallback>
                <p:oleObj name="Equation" r:id="rId3" imgW="2463480" imgH="24890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841" y="1146887"/>
                        <a:ext cx="4303713" cy="434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01" y="107179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000" b="0">
                <a:cs typeface="Times New Roman" panose="02020603050405020304" pitchFamily="18" charset="0"/>
              </a:rPr>
              <a:t>Six microphones uniform </a:t>
            </a:r>
            <a:r>
              <a:rPr lang="en-US" altLang="zh-TW" sz="2000" b="0" dirty="0">
                <a:cs typeface="Times New Roman" panose="02020603050405020304" pitchFamily="18" charset="0"/>
              </a:rPr>
              <a:t>linear array (ULA)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Sampling </a:t>
            </a:r>
            <a:r>
              <a:rPr lang="en-US" altLang="zh-TW" sz="20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000" b="0">
                <a:cs typeface="Times New Roman" panose="02020603050405020304" pitchFamily="18" charset="0"/>
              </a:rPr>
              <a:t>= 16kHz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000" b="0" baseline="-25000">
                <a:cs typeface="Times New Roman" panose="02020603050405020304" pitchFamily="18" charset="0"/>
              </a:rPr>
              <a:t>60  </a:t>
            </a:r>
            <a:r>
              <a:rPr lang="en-US" altLang="zh-TW" sz="2000" b="0">
                <a:cs typeface="Times New Roman" panose="02020603050405020304" pitchFamily="18" charset="0"/>
              </a:rPr>
              <a:t>= 0.009s (9ms)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r>
              <a:rPr lang="en-US" altLang="zh-TW" sz="2000" b="0">
                <a:cs typeface="Times New Roman" panose="02020603050405020304" pitchFamily="18" charset="0"/>
              </a:rPr>
              <a:t>Ground-truth RIR samples = 256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Room dimension = 0.3m x 0.4m x 0.3m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Microphone spacing = 0.02m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Source type: white noise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3955405-0194-4300-BA16-2FCC4697BE68}"/>
              </a:ext>
            </a:extLst>
          </p:cNvPr>
          <p:cNvGrpSpPr/>
          <p:nvPr/>
        </p:nvGrpSpPr>
        <p:grpSpPr>
          <a:xfrm>
            <a:off x="4503190" y="2821661"/>
            <a:ext cx="6051766" cy="4091860"/>
            <a:chOff x="4503190" y="2821661"/>
            <a:chExt cx="6051766" cy="4091860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36D1D992-4A92-4F6B-A35C-C1C2CACCDD38}"/>
                </a:ext>
              </a:extLst>
            </p:cNvPr>
            <p:cNvGrpSpPr/>
            <p:nvPr/>
          </p:nvGrpSpPr>
          <p:grpSpPr>
            <a:xfrm>
              <a:off x="4503190" y="2821661"/>
              <a:ext cx="6051766" cy="4091860"/>
              <a:chOff x="4531182" y="2840322"/>
              <a:chExt cx="6051766" cy="4091860"/>
            </a:xfrm>
          </p:grpSpPr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A9B12B48-C3D6-4611-B9E2-63654709B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8948" y="284032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9587894-2EC3-4E72-8560-D2F7457B9A45}"/>
                  </a:ext>
                </a:extLst>
              </p:cNvPr>
              <p:cNvSpPr txBox="1"/>
              <p:nvPr/>
            </p:nvSpPr>
            <p:spPr>
              <a:xfrm>
                <a:off x="6660616" y="6562850"/>
                <a:ext cx="106369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 = 0.3m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AB56DC-BCE1-468C-A523-4105A9E76E2B}"/>
                  </a:ext>
                </a:extLst>
              </p:cNvPr>
              <p:cNvSpPr txBox="1"/>
              <p:nvPr/>
            </p:nvSpPr>
            <p:spPr>
              <a:xfrm>
                <a:off x="9408609" y="6202849"/>
                <a:ext cx="117433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 = 0.4m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EDF3889-F53C-46E9-A8A2-D2773FD3F1AE}"/>
                  </a:ext>
                </a:extLst>
              </p:cNvPr>
              <p:cNvSpPr txBox="1"/>
              <p:nvPr/>
            </p:nvSpPr>
            <p:spPr>
              <a:xfrm>
                <a:off x="4531182" y="4840572"/>
                <a:ext cx="106369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 = 0.3m</a:t>
                </a:r>
              </a:p>
              <a:p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8AB9F85-93EC-41C0-8468-09145459A635}"/>
                  </a:ext>
                </a:extLst>
              </p:cNvPr>
              <p:cNvSpPr txBox="1"/>
              <p:nvPr/>
            </p:nvSpPr>
            <p:spPr>
              <a:xfrm>
                <a:off x="6602355" y="5234659"/>
                <a:ext cx="15098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</a:t>
                </a:r>
              </a:p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(0.1, 0.1, 0.2)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3E20B73-4067-4EC8-8EB9-C93566730C48}"/>
                  </a:ext>
                </a:extLst>
              </p:cNvPr>
              <p:cNvSpPr txBox="1"/>
              <p:nvPr/>
            </p:nvSpPr>
            <p:spPr>
              <a:xfrm>
                <a:off x="7161003" y="3391088"/>
                <a:ext cx="1871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:pPr algn="ctr"/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(0.2, 0.3, 0.2)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F23E7B91-DB49-4B4A-B320-9646AFBACB68}"/>
                  </a:ext>
                </a:extLst>
              </p:cNvPr>
              <p:cNvCxnSpPr/>
              <p:nvPr/>
            </p:nvCxnSpPr>
            <p:spPr>
              <a:xfrm>
                <a:off x="8164285" y="4045634"/>
                <a:ext cx="390131" cy="1458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A181E1DD-A4F2-4D19-A953-89AC7007C2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2570" y="4791062"/>
                <a:ext cx="124730" cy="5111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B40B74DF-FD1A-4297-8EF8-CEED658CAB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599" y="5370478"/>
                <a:ext cx="0" cy="58143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25C28502-4117-4B4A-B406-213F5DA2A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599" y="5502404"/>
                <a:ext cx="485192" cy="46501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4A333109-92B7-4FC6-A105-572370FE9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599" y="5951106"/>
                <a:ext cx="717017" cy="11055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A3DF9D3E-DD5C-4AB3-939C-70A928DA5C17}"/>
                  </a:ext>
                </a:extLst>
              </p:cNvPr>
              <p:cNvSpPr/>
              <p:nvPr/>
            </p:nvSpPr>
            <p:spPr>
              <a:xfrm>
                <a:off x="5879218" y="5890320"/>
                <a:ext cx="129695" cy="110557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/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147C861-F403-48AE-9055-03A73581EFB0}"/>
                  </a:ext>
                </a:extLst>
              </p:cNvPr>
              <p:cNvSpPr txBox="1"/>
              <p:nvPr/>
            </p:nvSpPr>
            <p:spPr>
              <a:xfrm>
                <a:off x="6282794" y="5661195"/>
                <a:ext cx="35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8862694-88D8-4E42-8E4C-D4E15FE2855F}"/>
                  </a:ext>
                </a:extLst>
              </p:cNvPr>
              <p:cNvSpPr txBox="1"/>
              <p:nvPr/>
            </p:nvSpPr>
            <p:spPr>
              <a:xfrm>
                <a:off x="6099824" y="5188415"/>
                <a:ext cx="35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DFA44A4-B6C4-4114-9208-4461568A5E24}"/>
                  </a:ext>
                </a:extLst>
              </p:cNvPr>
              <p:cNvSpPr txBox="1"/>
              <p:nvPr/>
            </p:nvSpPr>
            <p:spPr>
              <a:xfrm>
                <a:off x="5550049" y="5486903"/>
                <a:ext cx="355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E779AC1-77DF-4BD4-9CC0-6A6564164AD2}"/>
                </a:ext>
              </a:extLst>
            </p:cNvPr>
            <p:cNvSpPr/>
            <p:nvPr/>
          </p:nvSpPr>
          <p:spPr>
            <a:xfrm>
              <a:off x="7613780" y="2821661"/>
              <a:ext cx="765110" cy="313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91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9FDD67E-5866-4F55-9B2E-9DACE7DA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66" y="540631"/>
            <a:ext cx="4320000" cy="32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497E6C7-AA2F-4A8B-8973-94DC249E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87" y="642046"/>
            <a:ext cx="4320000" cy="324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1AC78C-8248-4A0B-A1FB-EF9AB301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227" y="388204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3C85A7A-6ABF-4629-8D94-9179BED9C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45479"/>
              </p:ext>
            </p:extLst>
          </p:nvPr>
        </p:nvGraphicFramePr>
        <p:xfrm>
          <a:off x="2089755" y="4358506"/>
          <a:ext cx="6100768" cy="2325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7166">
                  <a:extLst>
                    <a:ext uri="{9D8B030D-6E8A-4147-A177-3AD203B41FA5}">
                      <a16:colId xmlns:a16="http://schemas.microsoft.com/office/drawing/2014/main" val="302551452"/>
                    </a:ext>
                  </a:extLst>
                </a:gridCol>
                <a:gridCol w="1623602">
                  <a:extLst>
                    <a:ext uri="{9D8B030D-6E8A-4147-A177-3AD203B41FA5}">
                      <a16:colId xmlns:a16="http://schemas.microsoft.com/office/drawing/2014/main" val="105269062"/>
                    </a:ext>
                  </a:extLst>
                </a:gridCol>
              </a:tblGrid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NRMSPM(dB)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78383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CTF 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-27.03</a:t>
                      </a:r>
                      <a:endParaRPr lang="zh-TW" sz="18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274771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-26.10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560576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NMCFLMS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971673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MCCTFLMS</a:t>
                      </a:r>
                      <a:endParaRPr lang="zh-TW" alt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70531"/>
                  </a:ext>
                </a:extLst>
              </a:tr>
            </a:tbl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95F3A83-7F39-4139-9B14-10D2CEFC5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09" y="1296322"/>
          <a:ext cx="9947381" cy="255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3" imgW="5841720" imgH="1498320" progId="Equation.DSMT4">
                  <p:embed/>
                </p:oleObj>
              </mc:Choice>
              <mc:Fallback>
                <p:oleObj name="Equation" r:id="rId3" imgW="5841720" imgH="14983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95F3A83-7F39-4139-9B14-10D2CEFC5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9" y="1296322"/>
                        <a:ext cx="9947381" cy="255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2024/2/21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7B7F76A-E744-42B1-994C-F6B80930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222" y="2174633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7E7E43-1168-4044-9905-D5EB93C4A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395"/>
          <a:stretch/>
        </p:blipFill>
        <p:spPr>
          <a:xfrm>
            <a:off x="500909" y="528912"/>
            <a:ext cx="3346144" cy="6167535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61C23D15-54E7-453A-A524-B52BD11F9233}"/>
              </a:ext>
            </a:extLst>
          </p:cNvPr>
          <p:cNvGrpSpPr/>
          <p:nvPr/>
        </p:nvGrpSpPr>
        <p:grpSpPr>
          <a:xfrm>
            <a:off x="3603380" y="954671"/>
            <a:ext cx="2434711" cy="2767046"/>
            <a:chOff x="3547396" y="910950"/>
            <a:chExt cx="2434711" cy="2767046"/>
          </a:xfrm>
        </p:grpSpPr>
        <p:pic>
          <p:nvPicPr>
            <p:cNvPr id="18434" name="Picture 2" descr="不是愚人節笑話！賓士Mercedes-Benz 換上防疫版本Logo | GQ Taiwan">
              <a:extLst>
                <a:ext uri="{FF2B5EF4-FFF2-40B4-BE49-F238E27FC236}">
                  <a16:creationId xmlns:a16="http://schemas.microsoft.com/office/drawing/2014/main" id="{7D0A1536-D727-4647-B8A9-000F48C10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659" y="2664365"/>
              <a:ext cx="1520448" cy="1013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6" name="Picture 4">
              <a:extLst>
                <a:ext uri="{FF2B5EF4-FFF2-40B4-BE49-F238E27FC236}">
                  <a16:creationId xmlns:a16="http://schemas.microsoft.com/office/drawing/2014/main" id="{E2928FDD-1F9C-4029-8C7B-479594630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9962" y="2004798"/>
              <a:ext cx="675355" cy="675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8" name="Picture 6" descr="Maserati logo and symbol, meaning, history, PNG, brand">
              <a:extLst>
                <a:ext uri="{FF2B5EF4-FFF2-40B4-BE49-F238E27FC236}">
                  <a16:creationId xmlns:a16="http://schemas.microsoft.com/office/drawing/2014/main" id="{2ED5DF24-7B8D-4AE8-B3AB-84DD2BF71B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486654" y="910950"/>
              <a:ext cx="1380635" cy="776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57E126B-D096-40D0-A41B-A97C5AEDBD96}"/>
                </a:ext>
              </a:extLst>
            </p:cNvPr>
            <p:cNvSpPr txBox="1"/>
            <p:nvPr/>
          </p:nvSpPr>
          <p:spPr>
            <a:xfrm>
              <a:off x="3547396" y="1078901"/>
              <a:ext cx="710451" cy="2303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/>
                <a:t>額頭</a:t>
              </a:r>
              <a:endParaRPr lang="en-US" altLang="zh-TW"/>
            </a:p>
            <a:p>
              <a:endParaRPr lang="en-US" altLang="zh-TW"/>
            </a:p>
            <a:p>
              <a:endParaRPr lang="en-US" altLang="zh-TW"/>
            </a:p>
            <a:p>
              <a:r>
                <a:rPr lang="zh-TW" altLang="en-US"/>
                <a:t>鼻子</a:t>
              </a:r>
              <a:endParaRPr lang="en-US" altLang="zh-TW"/>
            </a:p>
            <a:p>
              <a:endParaRPr lang="en-US" altLang="zh-TW"/>
            </a:p>
            <a:p>
              <a:endParaRPr lang="en-US" altLang="zh-TW"/>
            </a:p>
            <a:p>
              <a:r>
                <a:rPr lang="zh-TW" altLang="en-US"/>
                <a:t>嘴巴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25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250800</TotalTime>
  <Words>234</Words>
  <Application>Microsoft Office PowerPoint</Application>
  <PresentationFormat>自訂</PresentationFormat>
  <Paragraphs>74</Paragraphs>
  <Slides>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 New Roman</vt:lpstr>
      <vt:lpstr>Wingdings</vt:lpstr>
      <vt:lpstr>Office 佈景主題</vt:lpstr>
      <vt:lpstr>MathType 6.0 Equation</vt:lpstr>
      <vt:lpstr>Equation</vt:lpstr>
      <vt:lpstr>Blind system identification (BSI)   Date：2022. 02. 21</vt:lpstr>
      <vt:lpstr>Outline</vt:lpstr>
      <vt:lpstr>MCCTFLMS</vt:lpstr>
      <vt:lpstr>MCCTFLMS</vt:lpstr>
      <vt:lpstr>Simulation setting</vt:lpstr>
      <vt:lpstr>Simulation results</vt:lpstr>
      <vt:lpstr>Simulation results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2812</cp:revision>
  <dcterms:created xsi:type="dcterms:W3CDTF">2012-11-25T05:37:01Z</dcterms:created>
  <dcterms:modified xsi:type="dcterms:W3CDTF">2024-02-21T07:11:17Z</dcterms:modified>
</cp:coreProperties>
</file>